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4" r:id="rId5"/>
    <p:sldId id="266" r:id="rId6"/>
    <p:sldId id="278" r:id="rId7"/>
    <p:sldId id="265" r:id="rId8"/>
    <p:sldId id="280" r:id="rId9"/>
    <p:sldId id="277" r:id="rId10"/>
    <p:sldId id="268" r:id="rId11"/>
    <p:sldId id="274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60"/>
  </p:normalViewPr>
  <p:slideViewPr>
    <p:cSldViewPr>
      <p:cViewPr varScale="1">
        <p:scale>
          <a:sx n="70" d="100"/>
          <a:sy n="70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7030A0"/>
                </a:solidFill>
              </a:rPr>
              <a:t>Муниципальное бюджетное дошкольное образовательное учреждение 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 «Детский сад № 7 «Одуванчик» г. Назарово Красноярского края 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мастерская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как современная форма включения родителей в совместную работу с ДОУ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5157192"/>
            <a:ext cx="385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89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Практический этап:</a:t>
            </a:r>
            <a:endParaRPr lang="ru-RU" dirty="0"/>
          </a:p>
        </p:txBody>
      </p:sp>
      <p:pic>
        <p:nvPicPr>
          <p:cNvPr id="1028" name="Picture 4" descr="C:\Users\1\Desktop\семинар 30.03.2016\творческая мастерская\article3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357298"/>
            <a:ext cx="3276551" cy="2615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415241" y="857232"/>
            <a:ext cx="8728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 </a:t>
            </a:r>
            <a:r>
              <a:rPr lang="ru-RU" sz="2000" b="1" dirty="0"/>
              <a:t>С</a:t>
            </a:r>
            <a:r>
              <a:rPr lang="ru-RU" sz="2000" b="1" dirty="0" smtClean="0"/>
              <a:t>овместная </a:t>
            </a:r>
            <a:r>
              <a:rPr lang="ru-RU" sz="2000" b="1" dirty="0"/>
              <a:t>детско-родительская деятельность </a:t>
            </a:r>
          </a:p>
        </p:txBody>
      </p:sp>
      <p:pic>
        <p:nvPicPr>
          <p:cNvPr id="6" name="Picture 2" descr="E:\DCIM\105NIKON\DSCN2600.JPG"/>
          <p:cNvPicPr>
            <a:picLocks noChangeAspect="1" noChangeArrowheads="1"/>
          </p:cNvPicPr>
          <p:nvPr/>
        </p:nvPicPr>
        <p:blipFill>
          <a:blip r:embed="rId3" cstate="print"/>
          <a:srcRect l="2917" t="17508" r="29961" b="16351"/>
          <a:stretch>
            <a:fillRect/>
          </a:stretch>
        </p:blipFill>
        <p:spPr bwMode="auto">
          <a:xfrm>
            <a:off x="285720" y="1357298"/>
            <a:ext cx="3369736" cy="2606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407194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«Новогоднее украшение»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407194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«Дидактические игры»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dmin\Рабочий стол\Семицветик\20161121_171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143380"/>
            <a:ext cx="3357586" cy="2518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215074" y="5929330"/>
            <a:ext cx="292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«Подарок для мамы »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Практический этап: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-214346" y="1357298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Игровая переменка</a:t>
            </a:r>
            <a:endParaRPr lang="ru-RU" sz="2000" b="1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42844" y="1787696"/>
            <a:ext cx="2928958" cy="5070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r>
              <a:rPr lang="ru-RU" sz="2000" dirty="0" smtClean="0"/>
              <a:t>Дидактические </a:t>
            </a:r>
            <a:r>
              <a:rPr lang="ru-RU" sz="2000" dirty="0"/>
              <a:t>игры</a:t>
            </a:r>
          </a:p>
          <a:p>
            <a:r>
              <a:rPr lang="ru-RU" sz="2000" dirty="0"/>
              <a:t>Подвижные игры</a:t>
            </a:r>
          </a:p>
          <a:p>
            <a:r>
              <a:rPr lang="ru-RU" sz="2000" dirty="0" smtClean="0"/>
              <a:t>Театральные </a:t>
            </a:r>
            <a:r>
              <a:rPr lang="ru-RU" sz="2000" dirty="0"/>
              <a:t>игры  </a:t>
            </a:r>
          </a:p>
          <a:p>
            <a:r>
              <a:rPr lang="ru-RU" sz="2000" dirty="0"/>
              <a:t>Народные игры</a:t>
            </a:r>
          </a:p>
          <a:p>
            <a:r>
              <a:rPr lang="ru-RU" sz="2000" dirty="0"/>
              <a:t>Сюжетно-ролевые игры</a:t>
            </a:r>
          </a:p>
          <a:p>
            <a:r>
              <a:rPr lang="ru-RU" sz="2000" dirty="0"/>
              <a:t>Коммуникативные игры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Documents and Settings\Admin\Рабочий стол\старший воспитатель\фото\ПДД\рис18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785926"/>
            <a:ext cx="323869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Documents and Settings\Admin\Рабочий стол\Семицветик\IMG_4327.JPG"/>
          <p:cNvPicPr>
            <a:picLocks noChangeAspect="1" noChangeArrowheads="1"/>
          </p:cNvPicPr>
          <p:nvPr/>
        </p:nvPicPr>
        <p:blipFill>
          <a:blip r:embed="rId3" cstate="print"/>
          <a:srcRect l="11842"/>
          <a:stretch>
            <a:fillRect/>
          </a:stretch>
        </p:blipFill>
        <p:spPr bwMode="auto">
          <a:xfrm>
            <a:off x="5786446" y="3857628"/>
            <a:ext cx="3191061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612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79512" y="1363414"/>
            <a:ext cx="3749546" cy="24227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выставки работ детей и родителей</a:t>
            </a:r>
          </a:p>
          <a:p>
            <a:r>
              <a:rPr lang="ru-RU" sz="2000" dirty="0" smtClean="0"/>
              <a:t>семейные презентация работы</a:t>
            </a:r>
          </a:p>
          <a:p>
            <a:r>
              <a:rPr lang="ru-RU" sz="2000" dirty="0"/>
              <a:t>у</a:t>
            </a:r>
            <a:r>
              <a:rPr lang="ru-RU" sz="2000" dirty="0" smtClean="0"/>
              <a:t>частие в творческих конкурсах</a:t>
            </a:r>
          </a:p>
          <a:p>
            <a:r>
              <a:rPr lang="ru-RU" sz="2000" dirty="0" smtClean="0"/>
              <a:t> </a:t>
            </a:r>
          </a:p>
          <a:p>
            <a:endParaRPr lang="ru-RU" dirty="0"/>
          </a:p>
        </p:txBody>
      </p:sp>
      <p:pic>
        <p:nvPicPr>
          <p:cNvPr id="7" name="Picture 2" descr="C:\Users\1\Desktop\семинар 30.03.2016\творческая мастерская\albom-dlya-detskogo-sada-semya-nasha-gordost-67940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929066"/>
            <a:ext cx="3115085" cy="2336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C:\Users\123\Desktop\для сайта\интерьер\иртерьер\выставка (3).JPG"/>
          <p:cNvPicPr>
            <a:picLocks noChangeAspect="1" noChangeArrowheads="1"/>
          </p:cNvPicPr>
          <p:nvPr/>
        </p:nvPicPr>
        <p:blipFill>
          <a:blip r:embed="rId3" cstate="print"/>
          <a:srcRect l="9378" r="2202" b="-37"/>
          <a:stretch>
            <a:fillRect/>
          </a:stretch>
        </p:blipFill>
        <p:spPr bwMode="auto">
          <a:xfrm>
            <a:off x="785786" y="3786190"/>
            <a:ext cx="3000396" cy="2545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C:\Documents and Settings\Admin\Рабочий стол\старший воспитатель\фото\экология\экология 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428736"/>
            <a:ext cx="314344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143932" cy="364333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4000" b="1" dirty="0" smtClean="0">
                <a:solidFill>
                  <a:srgbClr val="4646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«Учимся творить вместе с детьми»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Рабочий стол\старший воспитатель\фото\Куклина Я.Г\Поля\P104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500858" cy="4875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творческой мастерской: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501122" cy="42862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максимально комфортных условий для благоприятного взаимодействия, личностного роста и развития детей на основе создания единого пространства общения.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43890" cy="7143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24936" cy="507209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/>
              <a:t>Развивать у детей творческие способности, мышление, познавательный интерес через совместную творческую деятельность взрослого и ребенка; 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/>
              <a:t> создать атмосферу взаимопонимания, общности интересов, эмоциональной </a:t>
            </a:r>
            <a:r>
              <a:rPr lang="ru-RU" sz="2000" dirty="0" err="1"/>
              <a:t>взаимоподдержки</a:t>
            </a:r>
            <a:r>
              <a:rPr lang="ru-RU" sz="2000" dirty="0"/>
              <a:t>;</a:t>
            </a:r>
          </a:p>
          <a:p>
            <a:pPr marL="457200" lvl="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/>
              <a:t>установить партнёрские отношения с семьей каждого воспитанника;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/>
              <a:t> Повышать педагогическую культуру и грамотность   родителей;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/>
              <a:t>Привлекать родителей к организации   предметно –пространственной среде группы;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endParaRPr lang="ru-RU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Предполагаемые результаты: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643050"/>
            <a:ext cx="4000528" cy="471187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 smtClean="0"/>
              <a:t>Повысят свою  педагогическую компетентность в вопросах  художественно творческом развитии детей.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 smtClean="0"/>
              <a:t> Договариваются с ребенком (с позиции «на равных») о последовательности действий во время творческого процесса.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 smtClean="0"/>
              <a:t>Освоят способы  изготовления  различных атрибутов для игр, приемы декоративно-прикладного искусства.</a:t>
            </a:r>
            <a:endParaRPr lang="ru-RU" sz="2000" dirty="0"/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920085"/>
            <a:ext cx="4000528" cy="44348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100" dirty="0" smtClean="0"/>
              <a:t>Соблюдают правила общения со взрослыми.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endParaRPr lang="ru-RU" sz="2100" dirty="0" smtClean="0"/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100" dirty="0" smtClean="0"/>
              <a:t>Договариваются со взрослым о последовательности действий во время творческого процесса.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endParaRPr lang="ru-RU" sz="2100" dirty="0" smtClean="0"/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100" dirty="0" smtClean="0"/>
              <a:t>Бережно  относятся к продуктам деятельности других людей.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endParaRPr lang="ru-RU" sz="2100" dirty="0" smtClean="0"/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100" dirty="0" smtClean="0"/>
              <a:t>Проявляют уважительное отношение к  труду людей.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1357298"/>
            <a:ext cx="2000264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Родители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57884" y="1357298"/>
            <a:ext cx="2000264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Дети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"/>
          </p:nvPr>
        </p:nvSpPr>
        <p:spPr>
          <a:xfrm>
            <a:off x="214282" y="1785926"/>
            <a:ext cx="4694965" cy="37357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Принцип систематичности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Принцип доступности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Принцип творчества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/>
              <a:t>Принцип  успешности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ru-RU" sz="2400" dirty="0"/>
          </a:p>
          <a:p>
            <a:endParaRPr lang="ru-RU" dirty="0"/>
          </a:p>
        </p:txBody>
      </p:sp>
      <p:pic>
        <p:nvPicPr>
          <p:cNvPr id="1027" name="Picture 3" descr="C:\Documents and Settings\Admin\Рабочий стол\Семицветик\20161121_171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8868"/>
            <a:ext cx="4191029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142852"/>
            <a:ext cx="8786874" cy="8447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 организации творческой мастерской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0392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Подготовительный этап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Практический  этап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Заключительный этап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7101" y="1693524"/>
            <a:ext cx="8515377" cy="44717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Подготовка презентации, которая сопровождает ход творческих мастерских, иллюстрирует их </a:t>
            </a:r>
            <a:r>
              <a:rPr lang="ru-RU" sz="2400" dirty="0" smtClean="0"/>
              <a:t>содержание.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Оформление </a:t>
            </a:r>
            <a:r>
              <a:rPr lang="ru-RU" sz="2400" dirty="0"/>
              <a:t>буклета, схемы этапов работы и т. </a:t>
            </a:r>
            <a:r>
              <a:rPr lang="ru-RU" sz="2400" dirty="0" smtClean="0"/>
              <a:t>д.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Выполнение </a:t>
            </a:r>
            <a:r>
              <a:rPr lang="ru-RU" sz="2400" dirty="0"/>
              <a:t>домашнего задания (по необходимости) — знакомство с историей и традициями какого-либо праздника, сбор и подготовка природных материалов и др. 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Чтение </a:t>
            </a:r>
            <a:r>
              <a:rPr lang="ru-RU" sz="2400" dirty="0"/>
              <a:t>литературных произведений, рассматривание иллюстраций и др. 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Подготовка </a:t>
            </a:r>
            <a:r>
              <a:rPr lang="ru-RU" sz="2400" dirty="0"/>
              <a:t>и организация рабочего пространства и необходимых материалов.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этап:</a:t>
            </a:r>
            <a:endParaRPr lang="ru-RU" sz="3600" dirty="0"/>
          </a:p>
        </p:txBody>
      </p:sp>
      <p:pic>
        <p:nvPicPr>
          <p:cNvPr id="5" name="Picture 3" descr="C:\Users\123\Desktop\фото семья\DSCN24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213"/>
          <a:stretch>
            <a:fillRect/>
          </a:stretch>
        </p:blipFill>
        <p:spPr bwMode="auto">
          <a:xfrm>
            <a:off x="357158" y="2214554"/>
            <a:ext cx="3857652" cy="3186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7144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«Народная игрушка»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://kladraz.ru/images/5-2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4357678" cy="1571636"/>
          </a:xfrm>
          <a:prstGeom prst="rect">
            <a:avLst/>
          </a:prstGeom>
          <a:noFill/>
        </p:spPr>
      </p:pic>
      <p:pic>
        <p:nvPicPr>
          <p:cNvPr id="7170" name="Picture 2" descr="http://vse-sovety.ru/images/articles/novogodnie-igrushki-svoimi-rukami/paper-snowflake-templates.jpg"/>
          <p:cNvPicPr>
            <a:picLocks noChangeAspect="1" noChangeArrowheads="1"/>
          </p:cNvPicPr>
          <p:nvPr/>
        </p:nvPicPr>
        <p:blipFill>
          <a:blip r:embed="rId4"/>
          <a:srcRect t="50431"/>
          <a:stretch>
            <a:fillRect/>
          </a:stretch>
        </p:blipFill>
        <p:spPr bwMode="auto">
          <a:xfrm>
            <a:off x="4429124" y="3500438"/>
            <a:ext cx="4398127" cy="21431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5715016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«Новогодние украшения»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/>
              <a:t>Алгоритм проведения </a:t>
            </a:r>
            <a:br>
              <a:rPr lang="ru-RU" sz="3600" b="1" dirty="0"/>
            </a:br>
            <a:r>
              <a:rPr lang="ru-RU" sz="3600" b="1" dirty="0"/>
              <a:t>«творческой мастерской».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215370" cy="4929222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2800" dirty="0" smtClean="0"/>
              <a:t>Приветствие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2800" dirty="0" smtClean="0"/>
              <a:t>Мотивация</a:t>
            </a:r>
            <a:r>
              <a:rPr lang="ru-RU" sz="2800" dirty="0"/>
              <a:t>. </a:t>
            </a:r>
            <a:r>
              <a:rPr lang="ru-RU" sz="2800" dirty="0" smtClean="0"/>
              <a:t> </a:t>
            </a:r>
            <a:endParaRPr lang="ru-RU" sz="2800" dirty="0"/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2800" dirty="0"/>
              <a:t>Обсуждение особенностей работы. Показ и объяснение этапов работы с материалами. </a:t>
            </a:r>
          </a:p>
          <a:p>
            <a:pPr marL="342900" indent="-342900" algn="just">
              <a:lnSpc>
                <a:spcPct val="170000"/>
              </a:lnSpc>
              <a:buFontTx/>
              <a:buAutoNum type="arabicPeriod"/>
            </a:pPr>
            <a:r>
              <a:rPr lang="ru-RU" sz="2800" dirty="0"/>
              <a:t>Совместное планирование работы. Распределение обязанностей</a:t>
            </a:r>
          </a:p>
          <a:p>
            <a:pPr marL="342900" indent="-342900" algn="just">
              <a:lnSpc>
                <a:spcPct val="170000"/>
              </a:lnSpc>
              <a:buFontTx/>
              <a:buAutoNum type="arabicPeriod"/>
            </a:pPr>
            <a:r>
              <a:rPr lang="ru-RU" sz="2800" dirty="0"/>
              <a:t>Непосредственно совместная детско-родительская деятельность 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2800" dirty="0"/>
              <a:t>Игровая переменка</a:t>
            </a:r>
          </a:p>
          <a:p>
            <a:pPr marL="342900" indent="-342900" algn="just">
              <a:lnSpc>
                <a:spcPct val="170000"/>
              </a:lnSpc>
              <a:buAutoNum type="arabicPeriod"/>
            </a:pPr>
            <a:r>
              <a:rPr lang="ru-RU" sz="2800" dirty="0" smtClean="0"/>
              <a:t>Прощание.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9245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693</TotalTime>
  <Words>285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 Муниципальное бюджетное дошкольное образовательное учреждение    «Детский сад № 7 «Одуванчик» г. Назарово Красноярского края </vt:lpstr>
      <vt:lpstr>Цель творческой мастерской:</vt:lpstr>
      <vt:lpstr>Задачи:</vt:lpstr>
      <vt:lpstr>Предполагаемые результаты:</vt:lpstr>
      <vt:lpstr>Принципы:</vt:lpstr>
      <vt:lpstr>Этапы  организации творческой мастерской</vt:lpstr>
      <vt:lpstr>Подготовительный этап:</vt:lpstr>
      <vt:lpstr>Подготовительный этап:</vt:lpstr>
      <vt:lpstr> Алгоритм проведения  «творческой мастерской».</vt:lpstr>
      <vt:lpstr>Практический этап:</vt:lpstr>
      <vt:lpstr>Практический этап:</vt:lpstr>
      <vt:lpstr>Заключительный этап:</vt:lpstr>
      <vt:lpstr>«Учимся творить вместе с детьми»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как современная форма включения родителей в совместную работу с ДОУ</dc:title>
  <dc:creator>1</dc:creator>
  <cp:lastModifiedBy>Sdf</cp:lastModifiedBy>
  <cp:revision>80</cp:revision>
  <dcterms:created xsi:type="dcterms:W3CDTF">2017-03-15T12:28:49Z</dcterms:created>
  <dcterms:modified xsi:type="dcterms:W3CDTF">2020-02-13T06:43:22Z</dcterms:modified>
</cp:coreProperties>
</file>